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  <p:sldMasterId id="2147483670" r:id="rId6"/>
  </p:sldMasterIdLst>
  <p:notesMasterIdLst>
    <p:notesMasterId r:id="rId16"/>
  </p:notesMasterIdLst>
  <p:handoutMasterIdLst>
    <p:handoutMasterId r:id="rId17"/>
  </p:handoutMasterIdLst>
  <p:sldIdLst>
    <p:sldId id="275" r:id="rId7"/>
    <p:sldId id="262" r:id="rId8"/>
    <p:sldId id="277" r:id="rId9"/>
    <p:sldId id="278" r:id="rId10"/>
    <p:sldId id="276" r:id="rId11"/>
    <p:sldId id="268" r:id="rId12"/>
    <p:sldId id="271" r:id="rId13"/>
    <p:sldId id="267" r:id="rId14"/>
    <p:sldId id="279" r:id="rId15"/>
  </p:sldIdLst>
  <p:sldSz cx="9144000" cy="6858000" type="screen4x3"/>
  <p:notesSz cx="7102475" cy="9388475"/>
  <p:embeddedFontLst>
    <p:embeddedFont>
      <p:font typeface="Tw Cen MT" pitchFamily="34" charset="0"/>
      <p:regular r:id="rId18"/>
      <p:bold r:id="rId19"/>
      <p:italic r:id="rId20"/>
      <p:boldItalic r:id="rId21"/>
    </p:embeddedFont>
    <p:embeddedFont>
      <p:font typeface="ＭＳ Ｐゴシック" charset="-128"/>
      <p:regular r:id="rId22"/>
    </p:embeddedFont>
    <p:embeddedFont>
      <p:font typeface="Century Gothic" pitchFamily="34" charset="0"/>
      <p:regular r:id="rId23"/>
      <p:bold r:id="rId24"/>
      <p:italic r:id="rId25"/>
      <p:boldItalic r:id="rId26"/>
    </p:embeddedFont>
    <p:embeddedFont>
      <p:font typeface="BankGothic Md BT"/>
      <p:regular r:id="rId27"/>
    </p:embeddedFont>
    <p:embeddedFont>
      <p:font typeface="Cambria" pitchFamily="18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nkGothic Md B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30838"/>
    <a:srgbClr val="5F3844"/>
    <a:srgbClr val="F8971D"/>
    <a:srgbClr val="B0B7BC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79338" autoAdjust="0"/>
  </p:normalViewPr>
  <p:slideViewPr>
    <p:cSldViewPr snapToGrid="0">
      <p:cViewPr varScale="1">
        <p:scale>
          <a:sx n="54" d="100"/>
          <a:sy n="54" d="100"/>
        </p:scale>
        <p:origin x="-240" y="-78"/>
      </p:cViewPr>
      <p:guideLst>
        <p:guide orient="horz" pos="2346"/>
        <p:guide orient="horz" pos="3747"/>
        <p:guide orient="horz" pos="710"/>
        <p:guide orient="horz" pos="4062"/>
        <p:guide orient="horz" pos="4166"/>
        <p:guide pos="229"/>
        <p:guide pos="5531"/>
        <p:guide pos="3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972" y="-84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r">
              <a:defRPr sz="1200">
                <a:latin typeface="BankGothic Md BT" pitchFamily="34" charset="0"/>
                <a:cs typeface="Arial" charset="0"/>
              </a:defRPr>
            </a:lvl1pPr>
          </a:lstStyle>
          <a:p>
            <a:pPr>
              <a:defRPr/>
            </a:pPr>
            <a:fld id="{C495D91D-D4FA-40A4-AEBC-AF5F2090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>
                <a:latin typeface="BankGothic Md BT" pitchFamily="34" charset="0"/>
                <a:cs typeface="Arial" charset="0"/>
              </a:defRPr>
            </a:lvl1pPr>
          </a:lstStyle>
          <a:p>
            <a:pPr>
              <a:defRPr/>
            </a:pPr>
            <a:fld id="{AA4CE40F-56B5-437C-BA96-74020334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1200" y="4460875"/>
            <a:ext cx="5680075" cy="422433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Summary of Talk from Email: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September focused on FERC Order 1000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December focusing on major new transmission and renewable related studies and potential projects.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the studies </a:t>
            </a:r>
          </a:p>
          <a:p>
            <a:pPr marL="174673" indent="-1746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EIPC lined up</a:t>
            </a:r>
          </a:p>
          <a:p>
            <a:pPr marL="174673" indent="-1746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hoping to add MIT's Grid study</a:t>
            </a:r>
          </a:p>
          <a:p>
            <a:pPr marL="174673" indent="-1746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and NESCOE's renewable and transmission assessments (both MIT and NESCOE due out in November).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For the potential projects</a:t>
            </a:r>
          </a:p>
          <a:p>
            <a:pPr marL="174673" indent="-1746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NU Transmission President </a:t>
            </a:r>
            <a:r>
              <a:rPr lang="en-US" dirty="0" err="1" smtClean="0"/>
              <a:t>Munz</a:t>
            </a:r>
            <a:r>
              <a:rPr lang="en-US" dirty="0" smtClean="0"/>
              <a:t> to talk about the NU/NSTAR/HQ line</a:t>
            </a:r>
          </a:p>
          <a:p>
            <a:pPr marL="174673" indent="-1746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Atlantic Wind Connection CEO Bob Mitchel confirmed to talk about the off-shore "</a:t>
            </a:r>
            <a:r>
              <a:rPr lang="en-US" dirty="0" err="1" smtClean="0"/>
              <a:t>google</a:t>
            </a:r>
            <a:r>
              <a:rPr lang="en-US" dirty="0" smtClean="0"/>
              <a:t>" line. </a:t>
            </a:r>
          </a:p>
          <a:p>
            <a:pPr marL="174673" indent="-1746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Would like to add you to this 2nd panel to provide a New England based wind developers perspective on transmission, as well as talk a bit about any specific proposed renewable-related transmission projects in Maine. </a:t>
            </a:r>
          </a:p>
          <a:p>
            <a:pPr marL="174673" indent="-174673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May also add HQ rep. to talk about both their renewable development and transmission plans.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77B466-D42F-4705-93C5-F5CD8C28D74B}" type="slidenum">
              <a:rPr lang="en-US" smtClean="0">
                <a:latin typeface="BankGothic Md BT"/>
                <a:cs typeface="Arial" pitchFamily="34" charset="0"/>
              </a:rPr>
              <a:pPr/>
              <a:t>2</a:t>
            </a:fld>
            <a:endParaRPr lang="en-US" smtClean="0">
              <a:latin typeface="BankGothic Md BT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4460875"/>
            <a:ext cx="5680075" cy="4224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4460875"/>
            <a:ext cx="5680075" cy="4224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4460875"/>
            <a:ext cx="5680075" cy="4224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92CA8D-F2B3-485A-9D9D-E1DB08A446D9}" type="slidenum">
              <a:rPr lang="en-US" smtClean="0">
                <a:latin typeface="BankGothic Md BT"/>
                <a:cs typeface="Arial" pitchFamily="34" charset="0"/>
              </a:rPr>
              <a:pPr/>
              <a:t>5</a:t>
            </a:fld>
            <a:endParaRPr lang="en-US" smtClean="0">
              <a:latin typeface="BankGothic Md BT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4460875"/>
            <a:ext cx="5680075" cy="4224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This is the near future, difficult to make the incremental project-by-project steps under our current interconnection process and generator pays cost allocation process. We work with what we’ve got.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E405AD-FEBA-4A8A-93AA-017535BC7741}" type="slidenum">
              <a:rPr lang="en-US" smtClean="0">
                <a:latin typeface="BankGothic Md BT"/>
                <a:cs typeface="Arial" pitchFamily="34" charset="0"/>
              </a:rPr>
              <a:pPr/>
              <a:t>6</a:t>
            </a:fld>
            <a:endParaRPr lang="en-US" smtClean="0">
              <a:latin typeface="BankGothic Md BT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4460875"/>
            <a:ext cx="5680075" cy="4224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FW has been working with NEL Partners, National Grid and Bangor Hydro Electric on a Transmission Services Agreement.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Benefits, unlocking needed generation. Challenges, security needs of utility for investment.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FERC recognized that in Order 1000, does not replace projects like NEL, may help to be a tool in getting them in the ground.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BF903-5243-4458-8423-0E906AD0ACE4}" type="slidenum">
              <a:rPr lang="en-US" smtClean="0">
                <a:latin typeface="BankGothic Md BT"/>
                <a:cs typeface="Arial" pitchFamily="34" charset="0"/>
              </a:rPr>
              <a:pPr/>
              <a:t>7</a:t>
            </a:fld>
            <a:endParaRPr lang="en-US" smtClean="0">
              <a:latin typeface="BankGothic Md BT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irstWindLogo_PPT_v2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788" y="4597400"/>
            <a:ext cx="20240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inal 4b - new photo 2-01.png"/>
          <p:cNvPicPr>
            <a:picLocks noChangeAspect="1"/>
          </p:cNvPicPr>
          <p:nvPr userDrawn="1"/>
        </p:nvPicPr>
        <p:blipFill>
          <a:blip r:embed="rId3" cstate="print"/>
          <a:srcRect l="104" r="1534"/>
          <a:stretch>
            <a:fillRect/>
          </a:stretch>
        </p:blipFill>
        <p:spPr bwMode="auto">
          <a:xfrm>
            <a:off x="0" y="-74613"/>
            <a:ext cx="9144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21544" y="4615755"/>
            <a:ext cx="5208895" cy="457200"/>
          </a:xfrm>
        </p:spPr>
        <p:txBody>
          <a:bodyPr/>
          <a:lstStyle>
            <a:lvl1pPr>
              <a:defRPr sz="2600" b="1" baseline="0">
                <a:solidFill>
                  <a:schemeClr val="tx1"/>
                </a:solidFill>
                <a:effectLst/>
                <a:latin typeface="Tw Cen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21544" y="5301555"/>
            <a:ext cx="5208895" cy="682625"/>
          </a:xfrm>
        </p:spPr>
        <p:txBody>
          <a:bodyPr/>
          <a:lstStyle>
            <a:lvl1pPr marL="0" indent="0">
              <a:buFontTx/>
              <a:buNone/>
              <a:defRPr lang="en-US" dirty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FirstWindLogoTag_298_746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1700" y="5807075"/>
            <a:ext cx="15970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4359" y="579485"/>
            <a:ext cx="5208895" cy="457200"/>
          </a:xfrm>
        </p:spPr>
        <p:txBody>
          <a:bodyPr/>
          <a:lstStyle>
            <a:lvl1pPr>
              <a:defRPr sz="2600" b="1" baseline="0">
                <a:solidFill>
                  <a:schemeClr val="tx1"/>
                </a:solidFill>
                <a:effectLst/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4359" y="1265285"/>
            <a:ext cx="5208895" cy="58504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1C67A8"/>
                </a:solidFill>
                <a:latin typeface="Tw Cen MT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444500" y="889000"/>
            <a:ext cx="82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5613" y="1109974"/>
            <a:ext cx="8232775" cy="4916488"/>
          </a:xfrm>
        </p:spPr>
        <p:txBody>
          <a:bodyPr/>
          <a:lstStyle>
            <a:lvl1pPr>
              <a:buClr>
                <a:schemeClr val="tx1"/>
              </a:buCl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444500" y="889000"/>
            <a:ext cx="82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613" y="1122302"/>
            <a:ext cx="8232775" cy="5133975"/>
          </a:xfrm>
        </p:spPr>
        <p:txBody>
          <a:bodyPr/>
          <a:lstStyle>
            <a:lvl1pPr marL="341313" indent="-341313" algn="l">
              <a:buClr>
                <a:schemeClr val="tx1"/>
              </a:buClr>
              <a:buFont typeface="Arial" pitchFamily="34" charset="0"/>
              <a:buChar char="•"/>
              <a:defRPr sz="2000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688975" indent="-347663" algn="l">
              <a:buClr>
                <a:schemeClr val="tx1"/>
              </a:buClr>
              <a:defRPr sz="1800" baseline="0"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buClr>
                <a:schemeClr val="tx1"/>
              </a:buClr>
              <a:defRPr sz="1600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-341313" algn="l">
              <a:buClr>
                <a:schemeClr val="tx1"/>
              </a:buClr>
              <a:defRPr sz="1400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-3413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444500" y="889000"/>
            <a:ext cx="82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447675"/>
            <a:ext cx="8232775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5613" y="1109973"/>
            <a:ext cx="8232775" cy="513397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849438"/>
            <a:ext cx="9144000" cy="1647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Tw Cen MT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/>
            </a:extLst>
          </a:blip>
          <a:srcRect t="-1353"/>
          <a:stretch/>
        </p:blipFill>
        <p:spPr>
          <a:xfrm>
            <a:off x="-21899" y="1828435"/>
            <a:ext cx="2769748" cy="164230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8" descr="FirstWindLogoTag_298_746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838" y="5522913"/>
            <a:ext cx="16065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9525" y="3643313"/>
            <a:ext cx="9153525" cy="68262"/>
            <a:chOff x="-9769" y="6300768"/>
            <a:chExt cx="8383239" cy="59001"/>
          </a:xfrm>
        </p:grpSpPr>
        <p:cxnSp>
          <p:nvCxnSpPr>
            <p:cNvPr id="7" name="Straight Connector 14"/>
            <p:cNvCxnSpPr>
              <a:cxnSpLocks noChangeShapeType="1"/>
            </p:cNvCxnSpPr>
            <p:nvPr userDrawn="1"/>
          </p:nvCxnSpPr>
          <p:spPr bwMode="auto">
            <a:xfrm flipV="1">
              <a:off x="0" y="6300768"/>
              <a:ext cx="8373470" cy="10155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15"/>
            <p:cNvCxnSpPr>
              <a:cxnSpLocks noChangeShapeType="1"/>
            </p:cNvCxnSpPr>
            <p:nvPr userDrawn="1"/>
          </p:nvCxnSpPr>
          <p:spPr bwMode="auto">
            <a:xfrm>
              <a:off x="-9769" y="6349504"/>
              <a:ext cx="8382000" cy="10265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</p:grpSp>
      <p:grpSp>
        <p:nvGrpSpPr>
          <p:cNvPr id="9" name="Group 10"/>
          <p:cNvGrpSpPr>
            <a:grpSpLocks/>
          </p:cNvGrpSpPr>
          <p:nvPr userDrawn="1"/>
        </p:nvGrpSpPr>
        <p:grpSpPr bwMode="auto">
          <a:xfrm>
            <a:off x="-9525" y="3514725"/>
            <a:ext cx="9153525" cy="92075"/>
            <a:chOff x="-9769" y="6300768"/>
            <a:chExt cx="8383239" cy="59001"/>
          </a:xfrm>
        </p:grpSpPr>
        <p:cxnSp>
          <p:nvCxnSpPr>
            <p:cNvPr id="10" name="Straight Connector 18"/>
            <p:cNvCxnSpPr>
              <a:cxnSpLocks noChangeShapeType="1"/>
            </p:cNvCxnSpPr>
            <p:nvPr userDrawn="1"/>
          </p:nvCxnSpPr>
          <p:spPr bwMode="auto">
            <a:xfrm flipV="1">
              <a:off x="0" y="6300768"/>
              <a:ext cx="8373470" cy="10155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20"/>
            <p:cNvCxnSpPr>
              <a:cxnSpLocks noChangeShapeType="1"/>
            </p:cNvCxnSpPr>
            <p:nvPr userDrawn="1"/>
          </p:nvCxnSpPr>
          <p:spPr bwMode="auto">
            <a:xfrm>
              <a:off x="-9769" y="6349504"/>
              <a:ext cx="8382000" cy="10265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873" y="2488550"/>
            <a:ext cx="4270375" cy="54247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444500" y="889000"/>
            <a:ext cx="82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 bwMode="auto">
          <a:xfrm>
            <a:off x="444500" y="889000"/>
            <a:ext cx="82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" y="1109973"/>
            <a:ext cx="3259137" cy="5133975"/>
          </a:xfr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62401" y="1105040"/>
            <a:ext cx="4725988" cy="5151237"/>
          </a:xfrm>
        </p:spPr>
        <p:txBody>
          <a:bodyPr/>
          <a:lstStyle>
            <a:lvl1pPr marL="341313" indent="-341313" algn="l">
              <a:buClr>
                <a:schemeClr val="accent5">
                  <a:lumMod val="50000"/>
                </a:schemeClr>
              </a:buClr>
              <a:defRPr sz="2000"/>
            </a:lvl1pPr>
            <a:lvl2pPr marL="688975" indent="-347663" algn="l">
              <a:buClr>
                <a:schemeClr val="accent5">
                  <a:lumMod val="50000"/>
                </a:schemeClr>
              </a:buClr>
              <a:defRPr sz="1800"/>
            </a:lvl2pPr>
            <a:lvl3pPr algn="l">
              <a:buClr>
                <a:schemeClr val="accent5">
                  <a:lumMod val="50000"/>
                </a:schemeClr>
              </a:buClr>
              <a:defRPr sz="1600"/>
            </a:lvl3pPr>
            <a:lvl4pPr marL="1371600" indent="-341313" algn="l">
              <a:buClr>
                <a:schemeClr val="accent5">
                  <a:lumMod val="50000"/>
                </a:schemeClr>
              </a:buClr>
              <a:defRPr sz="1400"/>
            </a:lvl4pPr>
            <a:lvl5pPr marL="1828800" indent="-34131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1127125"/>
            <a:ext cx="8416926" cy="4968875"/>
          </a:xfrm>
        </p:spPr>
        <p:txBody>
          <a:bodyPr/>
          <a:lstStyle>
            <a:lvl1pPr>
              <a:buClr>
                <a:schemeClr val="tx1"/>
              </a:buClr>
              <a:defRPr sz="20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1127125"/>
            <a:ext cx="8416926" cy="4968875"/>
          </a:xfrm>
        </p:spPr>
        <p:txBody>
          <a:bodyPr/>
          <a:lstStyle>
            <a:lvl1pPr marL="341313" indent="-341313" algn="l">
              <a:buClr>
                <a:schemeClr val="tx1"/>
              </a:buClr>
              <a:buFont typeface="Arial" pitchFamily="34" charset="0"/>
              <a:buChar char="•"/>
              <a:defRPr sz="2000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688975" indent="-347663" algn="l">
              <a:buClr>
                <a:schemeClr val="tx1"/>
              </a:buClr>
              <a:defRPr sz="1800" baseline="0"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buClr>
                <a:schemeClr val="tx1"/>
              </a:buClr>
              <a:defRPr sz="1600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-341313" algn="l">
              <a:buClr>
                <a:schemeClr val="tx1"/>
              </a:buClr>
              <a:defRPr sz="1400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-34131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7" y="415925"/>
            <a:ext cx="8416926" cy="4889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3538" y="1127126"/>
            <a:ext cx="8416925" cy="498659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FirstWindLogo_PPT_v2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088" y="5164138"/>
            <a:ext cx="23399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0" y="3670300"/>
            <a:ext cx="9144000" cy="355600"/>
          </a:xfrm>
          <a:prstGeom prst="rect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3021013"/>
            <a:ext cx="9144000" cy="95250"/>
          </a:xfrm>
          <a:prstGeom prst="rect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6" name="Picture 5" descr="Final 4b - new photo - subtitle-01.jpg"/>
          <p:cNvPicPr>
            <a:picLocks noChangeAspect="1"/>
          </p:cNvPicPr>
          <p:nvPr userDrawn="1"/>
        </p:nvPicPr>
        <p:blipFill>
          <a:blip r:embed="rId3" cstate="print"/>
          <a:srcRect t="67235" b="20086"/>
          <a:stretch>
            <a:fillRect/>
          </a:stretch>
        </p:blipFill>
        <p:spPr>
          <a:xfrm>
            <a:off x="0" y="3111500"/>
            <a:ext cx="9144000" cy="5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3823852"/>
            <a:ext cx="8416925" cy="23750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127125"/>
            <a:ext cx="3575050" cy="4857750"/>
          </a:xfr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48716" y="1127125"/>
            <a:ext cx="4431747" cy="4857750"/>
          </a:xfrm>
        </p:spPr>
        <p:txBody>
          <a:bodyPr/>
          <a:lstStyle>
            <a:lvl1pPr marL="341313" indent="-341313" algn="l">
              <a:buClr>
                <a:schemeClr val="tx1"/>
              </a:buClr>
              <a:defRPr sz="2000">
                <a:solidFill>
                  <a:srgbClr val="4D4D4D"/>
                </a:solidFill>
              </a:defRPr>
            </a:lvl1pPr>
            <a:lvl2pPr marL="688975" indent="-347663" algn="l">
              <a:buClr>
                <a:schemeClr val="tx1"/>
              </a:buClr>
              <a:defRPr sz="1800">
                <a:solidFill>
                  <a:srgbClr val="4D4D4D"/>
                </a:solidFill>
              </a:defRPr>
            </a:lvl2pPr>
            <a:lvl3pPr algn="l">
              <a:buClr>
                <a:schemeClr val="tx1"/>
              </a:buClr>
              <a:defRPr sz="1600">
                <a:solidFill>
                  <a:srgbClr val="4D4D4D"/>
                </a:solidFill>
              </a:defRPr>
            </a:lvl3pPr>
            <a:lvl4pPr marL="1371600" indent="-341313" algn="l">
              <a:buClr>
                <a:schemeClr val="tx1"/>
              </a:buClr>
              <a:defRPr sz="1400">
                <a:solidFill>
                  <a:srgbClr val="4D4D4D"/>
                </a:solidFill>
              </a:defRPr>
            </a:lvl4pPr>
            <a:lvl5pPr marL="1828800" indent="-34131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ull page template.png"/>
          <p:cNvPicPr>
            <a:picLocks noChangeAspect="1"/>
          </p:cNvPicPr>
          <p:nvPr userDrawn="1"/>
        </p:nvPicPr>
        <p:blipFill>
          <a:blip r:embed="rId2" cstate="print"/>
          <a:srcRect l="27762" t="3864" r="12103" b="92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8150" y="1330325"/>
            <a:ext cx="8264525" cy="4660900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irstWindLogo_PPT_v2-01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3463" y="6035675"/>
            <a:ext cx="14398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228600"/>
            <a:ext cx="8416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127125"/>
            <a:ext cx="84169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88" y="6454775"/>
            <a:ext cx="193198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b="1" dirty="0">
                <a:latin typeface="Tw Cen MT" pitchFamily="34" charset="0"/>
                <a:cs typeface="Arial" charset="0"/>
              </a:rPr>
              <a:t>PROPRIETARY AND CONFIDENTIAL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11650" y="6383338"/>
            <a:ext cx="457200" cy="33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125000"/>
              <a:defRPr/>
            </a:pPr>
            <a:fld id="{F351E4AC-4F73-4774-B81D-7EA82CD77283}" type="slidenum">
              <a:rPr lang="en-US" sz="900" b="1">
                <a:latin typeface="Tw Cen MT"/>
                <a:ea typeface="LF_Kai"/>
                <a:cs typeface="LF_Kai"/>
              </a:rPr>
              <a:pPr eaLnBrk="0" hangingPunct="0">
                <a:spcBef>
                  <a:spcPct val="20000"/>
                </a:spcBef>
                <a:buClr>
                  <a:schemeClr val="bg2"/>
                </a:buClr>
                <a:buSzPct val="125000"/>
                <a:defRPr/>
              </a:pPr>
              <a:t>‹#›</a:t>
            </a:fld>
            <a:endParaRPr lang="en-US" sz="900" b="1" dirty="0">
              <a:latin typeface="Tw Cen MT"/>
              <a:ea typeface="LF_Kai"/>
              <a:cs typeface="LF_Kai"/>
            </a:endParaRPr>
          </a:p>
        </p:txBody>
      </p:sp>
      <p:cxnSp>
        <p:nvCxnSpPr>
          <p:cNvPr id="1031" name="Straight Connector 17"/>
          <p:cNvCxnSpPr>
            <a:cxnSpLocks noChangeShapeType="1"/>
          </p:cNvCxnSpPr>
          <p:nvPr/>
        </p:nvCxnSpPr>
        <p:spPr bwMode="auto">
          <a:xfrm flipV="1">
            <a:off x="363538" y="903288"/>
            <a:ext cx="8416925" cy="11112"/>
          </a:xfrm>
          <a:prstGeom prst="line">
            <a:avLst/>
          </a:prstGeom>
          <a:noFill/>
          <a:ln w="12700" algn="ctr">
            <a:solidFill>
              <a:srgbClr val="67B4E7"/>
            </a:solidFill>
            <a:round/>
            <a:headEnd/>
            <a:tailEnd/>
          </a:ln>
        </p:spPr>
      </p:cxnSp>
      <p:sp>
        <p:nvSpPr>
          <p:cNvPr id="22" name="Rectangle 21"/>
          <p:cNvSpPr/>
          <p:nvPr/>
        </p:nvSpPr>
        <p:spPr bwMode="auto">
          <a:xfrm>
            <a:off x="363538" y="893763"/>
            <a:ext cx="8416925" cy="444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20" r:id="rId3"/>
    <p:sldLayoutId id="2147483721" r:id="rId4"/>
    <p:sldLayoutId id="2147483726" r:id="rId5"/>
    <p:sldLayoutId id="2147483722" r:id="rId6"/>
    <p:sldLayoutId id="2147483723" r:id="rId7"/>
    <p:sldLayoutId id="2147483727" r:id="rId8"/>
    <p:sldLayoutId id="2147483724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w Cen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w Cen M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w Cen M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w Cen M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w Cen MT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Char char="•"/>
        <a:defRPr sz="2000">
          <a:solidFill>
            <a:srgbClr val="4D4D4D"/>
          </a:solidFill>
          <a:latin typeface="Tw Cen MT" pitchFamily="34" charset="0"/>
          <a:ea typeface="+mn-ea"/>
          <a:cs typeface="+mn-cs"/>
        </a:defRPr>
      </a:lvl1pPr>
      <a:lvl2pPr marL="688975" indent="-3476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Font typeface="Century Gothic" pitchFamily="34" charset="0"/>
        <a:buChar char="―"/>
        <a:defRPr>
          <a:solidFill>
            <a:srgbClr val="4D4D4D"/>
          </a:solidFill>
          <a:latin typeface="Tw Cen MT" pitchFamily="34" charset="0"/>
          <a:cs typeface="+mn-cs"/>
        </a:defRPr>
      </a:lvl2pPr>
      <a:lvl3pPr marL="1030288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Font typeface="Tw Cen MT" pitchFamily="34" charset="0"/>
        <a:buChar char="·"/>
        <a:defRPr sz="1600">
          <a:solidFill>
            <a:srgbClr val="4D4D4D"/>
          </a:solidFill>
          <a:latin typeface="Tw Cen MT" pitchFamily="34" charset="0"/>
          <a:cs typeface="+mn-cs"/>
        </a:defRPr>
      </a:lvl3pPr>
      <a:lvl4pPr marL="1371600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Font typeface="Tw Cen MT" pitchFamily="34" charset="0"/>
        <a:buChar char="­"/>
        <a:defRPr sz="1400">
          <a:solidFill>
            <a:srgbClr val="4D4D4D"/>
          </a:solidFill>
          <a:latin typeface="Tw Cen MT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irstWindLogoTag_298_7462.jp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5100" y="6218238"/>
            <a:ext cx="11588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504825"/>
            <a:ext cx="823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93788"/>
            <a:ext cx="823277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TextBox 16"/>
          <p:cNvSpPr txBox="1">
            <a:spLocks noChangeArrowheads="1"/>
          </p:cNvSpPr>
          <p:nvPr/>
        </p:nvSpPr>
        <p:spPr bwMode="auto">
          <a:xfrm>
            <a:off x="12700" y="6577013"/>
            <a:ext cx="193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  <a:cs typeface="ＭＳ Ｐゴシック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nkGothic Md BT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b="1" dirty="0">
                <a:solidFill>
                  <a:srgbClr val="545B61"/>
                </a:solidFill>
                <a:latin typeface="Tw Cen MT" charset="0"/>
                <a:cs typeface="Tw Cen MT" charset="0"/>
              </a:rPr>
              <a:t>PROPRIETARY AND CONFIDENTIAL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4456113" y="6442075"/>
            <a:ext cx="457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 anchorCtr="1"/>
          <a:lstStyle/>
          <a:p>
            <a:pPr eaLnBrk="0" hangingPunct="0">
              <a:spcBef>
                <a:spcPct val="20000"/>
              </a:spcBef>
              <a:buClr>
                <a:srgbClr val="1C67A8"/>
              </a:buClr>
              <a:buSzPct val="125000"/>
              <a:defRPr/>
            </a:pPr>
            <a:fld id="{FF0054BE-FA57-49DA-9940-C7BE3B096838}" type="slidenum">
              <a:rPr lang="en-US" sz="900" b="1">
                <a:solidFill>
                  <a:srgbClr val="545B61"/>
                </a:solidFill>
                <a:latin typeface="Tw Cen MT"/>
                <a:cs typeface="LF_Kai" charset="0"/>
              </a:rPr>
              <a:pPr eaLnBrk="0" hangingPunct="0">
                <a:spcBef>
                  <a:spcPct val="20000"/>
                </a:spcBef>
                <a:buClr>
                  <a:srgbClr val="1C67A8"/>
                </a:buClr>
                <a:buSzPct val="125000"/>
                <a:defRPr/>
              </a:pPr>
              <a:t>‹#›</a:t>
            </a:fld>
            <a:endParaRPr lang="en-US" sz="900" b="1" dirty="0">
              <a:solidFill>
                <a:srgbClr val="545B61"/>
              </a:solidFill>
              <a:latin typeface="Tw Cen MT"/>
              <a:cs typeface="LF_Kai" charset="0"/>
            </a:endParaRPr>
          </a:p>
        </p:txBody>
      </p:sp>
      <p:cxnSp>
        <p:nvCxnSpPr>
          <p:cNvPr id="2055" name="Straight Connector 17"/>
          <p:cNvCxnSpPr>
            <a:cxnSpLocks noChangeShapeType="1"/>
          </p:cNvCxnSpPr>
          <p:nvPr/>
        </p:nvCxnSpPr>
        <p:spPr bwMode="auto">
          <a:xfrm flipV="1">
            <a:off x="0" y="6334125"/>
            <a:ext cx="8591550" cy="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6" name="Straight Connector 19"/>
          <p:cNvCxnSpPr>
            <a:cxnSpLocks noChangeShapeType="1"/>
          </p:cNvCxnSpPr>
          <p:nvPr/>
        </p:nvCxnSpPr>
        <p:spPr bwMode="auto">
          <a:xfrm flipV="1">
            <a:off x="0" y="6391275"/>
            <a:ext cx="8591550" cy="0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0" name="Rectangle 9"/>
          <p:cNvSpPr/>
          <p:nvPr userDrawn="1"/>
        </p:nvSpPr>
        <p:spPr bwMode="auto">
          <a:xfrm>
            <a:off x="7781925" y="6715125"/>
            <a:ext cx="1085850" cy="1428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Tw Cen MT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C67A8"/>
          </a:solidFill>
          <a:latin typeface="Tw Cen MT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C67A8"/>
          </a:solidFill>
          <a:latin typeface="Tw Cen MT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C67A8"/>
          </a:solidFill>
          <a:latin typeface="Tw Cen MT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C67A8"/>
          </a:solidFill>
          <a:latin typeface="Tw Cen MT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C67A8"/>
          </a:solidFill>
          <a:latin typeface="Tw Cen MT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B8EC"/>
          </a:solidFill>
          <a:latin typeface="BankGothic Md BT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Char char="•"/>
        <a:defRPr sz="2000">
          <a:solidFill>
            <a:srgbClr val="545B61"/>
          </a:solidFill>
          <a:latin typeface="Tw Cen MT" pitchFamily="34" charset="0"/>
          <a:ea typeface="ＭＳ Ｐゴシック" charset="0"/>
          <a:cs typeface="ＭＳ Ｐゴシック" charset="-128"/>
        </a:defRPr>
      </a:lvl1pPr>
      <a:lvl2pPr marL="688975" indent="-3476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Font typeface="Century Gothic" pitchFamily="34" charset="0"/>
        <a:buChar char="―"/>
        <a:defRPr>
          <a:solidFill>
            <a:srgbClr val="545B61"/>
          </a:solidFill>
          <a:latin typeface="Tw Cen MT" pitchFamily="34" charset="0"/>
          <a:ea typeface="ＭＳ Ｐゴシック" charset="0"/>
          <a:cs typeface="ＭＳ Ｐゴシック" charset="-128"/>
        </a:defRPr>
      </a:lvl2pPr>
      <a:lvl3pPr marL="1030288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Font typeface="Tw Cen MT" pitchFamily="34" charset="0"/>
        <a:buChar char="·"/>
        <a:defRPr sz="1600">
          <a:solidFill>
            <a:srgbClr val="545B61"/>
          </a:solidFill>
          <a:latin typeface="Tw Cen MT" pitchFamily="34" charset="0"/>
          <a:ea typeface="ＭＳ Ｐゴシック" charset="0"/>
          <a:cs typeface="ＭＳ Ｐゴシック" charset="-128"/>
        </a:defRPr>
      </a:lvl3pPr>
      <a:lvl4pPr marL="1371600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3000"/>
        <a:buFont typeface="Tw Cen MT" pitchFamily="34" charset="0"/>
        <a:buChar char="­"/>
        <a:defRPr sz="1400">
          <a:solidFill>
            <a:srgbClr val="545B61"/>
          </a:solidFill>
          <a:latin typeface="Tw Cen MT" pitchFamily="34" charset="0"/>
          <a:ea typeface="ＭＳ Ｐゴシック" charset="0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abassociates.org/" TargetMode="External"/><Relationship Id="rId2" Type="http://schemas.openxmlformats.org/officeDocument/2006/relationships/hyperlink" Target="https://owa014.msoutlookonline.net/exchange/susan5/Inbox/12_xF8FF_9%20Roundtable%20Reminder-3.EML?Cmd=op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74650" y="609600"/>
            <a:ext cx="7702550" cy="457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First Wind Northeast Transmission Overview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374650" y="1031875"/>
            <a:ext cx="6689725" cy="584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0" smtClean="0">
                <a:ea typeface="ＭＳ Ｐゴシック" charset="-128"/>
              </a:rPr>
              <a:t>Restructuring Round Table December 9,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Wind Strategy: Construct Our Own Path to Market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0225" y="1209675"/>
            <a:ext cx="8142288" cy="4792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sz="2400" smtClean="0"/>
              <a:t>Generator lead lines built to accommodate project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and if possible, future development.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New England: Line 56 – Evergreen Gen Lead</a:t>
            </a:r>
          </a:p>
          <a:p>
            <a:pPr lvl="1" eaLnBrk="1" hangingPunct="1"/>
            <a:r>
              <a:rPr lang="en-US" sz="2000" smtClean="0"/>
              <a:t>38 Mile 115kV Line with 215 MW Capacity, Operational Q1 2009</a:t>
            </a:r>
          </a:p>
          <a:p>
            <a:pPr lvl="1" eaLnBrk="1" hangingPunct="1"/>
            <a:r>
              <a:rPr lang="en-US" sz="2000" smtClean="0"/>
              <a:t>Stetson I &amp; II, 57MW &amp; 25.5MW, COD Q1 2009 &amp; Q1 2010</a:t>
            </a:r>
          </a:p>
          <a:p>
            <a:pPr lvl="1" eaLnBrk="1" hangingPunct="1"/>
            <a:r>
              <a:rPr lang="en-US" sz="2000" smtClean="0"/>
              <a:t>Rollins, 60MW, COD Q3 2011</a:t>
            </a:r>
          </a:p>
          <a:p>
            <a:pPr lvl="1" eaLnBrk="1" hangingPunct="1"/>
            <a:r>
              <a:rPr lang="en-US" sz="2000" smtClean="0"/>
              <a:t>Bowers, 62MW, Under Development 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West: Milford, Utah – Milford Wind Corridor </a:t>
            </a:r>
          </a:p>
          <a:p>
            <a:pPr lvl="1" eaLnBrk="1" hangingPunct="1"/>
            <a:r>
              <a:rPr lang="en-US" sz="2000" smtClean="0"/>
              <a:t>98 Mile 345kV Line with 1000 MW Capacity, Operational Q4 2009</a:t>
            </a:r>
          </a:p>
          <a:p>
            <a:pPr lvl="1" eaLnBrk="1" hangingPunct="1"/>
            <a:r>
              <a:rPr lang="en-US" sz="2000" smtClean="0"/>
              <a:t>Milford Projects, 300 MW Operational, 700 MW Under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Transmission to Unlock Value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150" y="1385888"/>
            <a:ext cx="2984500" cy="1122362"/>
          </a:xfrm>
        </p:spPr>
        <p:txBody>
          <a:bodyPr/>
          <a:lstStyle/>
          <a:p>
            <a:pPr indent="0" algn="ctr" eaLnBrk="1" hangingPunct="1">
              <a:spcBef>
                <a:spcPct val="80000"/>
              </a:spcBef>
              <a:buFontTx/>
              <a:buNone/>
            </a:pPr>
            <a:r>
              <a:rPr lang="en-US" altLang="ja-JP" sz="2400" u="sng" smtClean="0">
                <a:solidFill>
                  <a:srgbClr val="4D4D4D"/>
                </a:solidFill>
                <a:ea typeface="ＭＳ Ｐゴシック" charset="-128"/>
              </a:rPr>
              <a:t>Stetson 215 MW Generator Lead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695700" y="1182688"/>
            <a:ext cx="4614863" cy="2528887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5251450" y="4051300"/>
            <a:ext cx="2887663" cy="801688"/>
            <a:chOff x="829" y="2131"/>
            <a:chExt cx="1134" cy="427"/>
          </a:xfrm>
        </p:grpSpPr>
        <p:sp>
          <p:nvSpPr>
            <p:cNvPr id="16391" name="Rectangle 8"/>
            <p:cNvSpPr>
              <a:spLocks noChangeArrowheads="1"/>
            </p:cNvSpPr>
            <p:nvPr/>
          </p:nvSpPr>
          <p:spPr bwMode="auto">
            <a:xfrm>
              <a:off x="829" y="2136"/>
              <a:ext cx="1134" cy="42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27075">
                <a:lnSpc>
                  <a:spcPct val="95000"/>
                </a:lnSpc>
              </a:pPr>
              <a:endParaRPr lang="en-US" sz="1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2" name="Oval 9"/>
            <p:cNvSpPr>
              <a:spLocks noChangeAspect="1" noChangeArrowheads="1"/>
            </p:cNvSpPr>
            <p:nvPr/>
          </p:nvSpPr>
          <p:spPr bwMode="auto">
            <a:xfrm>
              <a:off x="1003" y="2173"/>
              <a:ext cx="52" cy="52"/>
            </a:xfrm>
            <a:prstGeom prst="ellipse">
              <a:avLst/>
            </a:prstGeom>
            <a:solidFill>
              <a:srgbClr val="FFD25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pPr algn="ctr" defTabSz="727075">
                <a:lnSpc>
                  <a:spcPct val="95000"/>
                </a:lnSpc>
              </a:pPr>
              <a:endParaRPr lang="en-US" sz="1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393" name="Line 10"/>
            <p:cNvSpPr>
              <a:spLocks noChangeShapeType="1"/>
            </p:cNvSpPr>
            <p:nvPr/>
          </p:nvSpPr>
          <p:spPr bwMode="auto">
            <a:xfrm>
              <a:off x="896" y="2302"/>
              <a:ext cx="265" cy="0"/>
            </a:xfrm>
            <a:prstGeom prst="line">
              <a:avLst/>
            </a:prstGeom>
            <a:noFill/>
            <a:ln w="12700">
              <a:solidFill>
                <a:srgbClr val="255B89"/>
              </a:solidFill>
              <a:prstDash val="dash"/>
              <a:round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endParaRPr lang="en-US"/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>
              <a:off x="900" y="2385"/>
              <a:ext cx="265" cy="0"/>
            </a:xfrm>
            <a:prstGeom prst="line">
              <a:avLst/>
            </a:prstGeom>
            <a:noFill/>
            <a:ln w="22225">
              <a:solidFill>
                <a:srgbClr val="C23841"/>
              </a:solidFill>
              <a:round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endParaRPr lang="en-US"/>
            </a:p>
          </p:txBody>
        </p:sp>
        <p:sp>
          <p:nvSpPr>
            <p:cNvPr id="16395" name="Text Box 12"/>
            <p:cNvSpPr txBox="1">
              <a:spLocks noChangeArrowheads="1"/>
            </p:cNvSpPr>
            <p:nvPr/>
          </p:nvSpPr>
          <p:spPr bwMode="auto">
            <a:xfrm>
              <a:off x="1220" y="2131"/>
              <a:ext cx="743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800" tIns="64800" rIns="46800" bIns="64800">
              <a:spAutoFit/>
            </a:bodyPr>
            <a:lstStyle/>
            <a:p>
              <a:pPr defTabSz="728663">
                <a:lnSpc>
                  <a:spcPct val="95000"/>
                </a:lnSpc>
                <a:buClr>
                  <a:schemeClr val="bg1"/>
                </a:buClr>
                <a:tabLst>
                  <a:tab pos="4286250" algn="l"/>
                </a:tabLst>
              </a:pPr>
              <a:r>
                <a:rPr lang="en-US" sz="1100">
                  <a:latin typeface="Arial" pitchFamily="34" charset="0"/>
                </a:rPr>
                <a:t>First Wind project</a:t>
              </a:r>
            </a:p>
            <a:p>
              <a:pPr defTabSz="728663">
                <a:lnSpc>
                  <a:spcPct val="95000"/>
                </a:lnSpc>
                <a:buClr>
                  <a:schemeClr val="bg1"/>
                </a:buClr>
                <a:tabLst>
                  <a:tab pos="4286250" algn="l"/>
                </a:tabLst>
              </a:pPr>
              <a:r>
                <a:rPr lang="en-US" sz="1100">
                  <a:latin typeface="Arial" pitchFamily="34" charset="0"/>
                </a:rPr>
                <a:t>First Wind’s Generator Lead</a:t>
              </a:r>
            </a:p>
            <a:p>
              <a:pPr defTabSz="728663">
                <a:lnSpc>
                  <a:spcPct val="95000"/>
                </a:lnSpc>
                <a:buClr>
                  <a:schemeClr val="bg1"/>
                </a:buClr>
                <a:tabLst>
                  <a:tab pos="4286250" algn="l"/>
                </a:tabLst>
              </a:pPr>
              <a:r>
                <a:rPr lang="en-US" sz="1100">
                  <a:latin typeface="Arial" pitchFamily="34" charset="0"/>
                </a:rPr>
                <a:t>Major transmission lines</a:t>
              </a:r>
            </a:p>
            <a:p>
              <a:pPr defTabSz="728663">
                <a:lnSpc>
                  <a:spcPct val="95000"/>
                </a:lnSpc>
                <a:buClr>
                  <a:schemeClr val="bg1"/>
                </a:buClr>
                <a:tabLst>
                  <a:tab pos="4286250" algn="l"/>
                </a:tabLst>
              </a:pPr>
              <a:r>
                <a:rPr lang="en-US" sz="1100">
                  <a:latin typeface="Arial" pitchFamily="34" charset="0"/>
                </a:rPr>
                <a:t>Substations</a:t>
              </a:r>
            </a:p>
          </p:txBody>
        </p:sp>
        <p:sp>
          <p:nvSpPr>
            <p:cNvPr id="16396" name="Rectangle 13"/>
            <p:cNvSpPr>
              <a:spLocks noChangeAspect="1" noChangeArrowheads="1"/>
            </p:cNvSpPr>
            <p:nvPr/>
          </p:nvSpPr>
          <p:spPr bwMode="auto">
            <a:xfrm>
              <a:off x="1010" y="2433"/>
              <a:ext cx="52" cy="52"/>
            </a:xfrm>
            <a:prstGeom prst="rect">
              <a:avLst/>
            </a:prstGeom>
            <a:solidFill>
              <a:srgbClr val="002060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pPr algn="ctr" defTabSz="727075">
                <a:lnSpc>
                  <a:spcPct val="95000"/>
                </a:lnSpc>
              </a:pPr>
              <a:endParaRPr lang="en-US" sz="10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6390" name="Picture 14" descr="New Image.JPG"/>
          <p:cNvPicPr>
            <a:picLocks noChangeAspect="1"/>
          </p:cNvPicPr>
          <p:nvPr/>
        </p:nvPicPr>
        <p:blipFill>
          <a:blip r:embed="rId4" cstate="print"/>
          <a:srcRect t="12846" r="28645" b="22917"/>
          <a:stretch>
            <a:fillRect/>
          </a:stretch>
        </p:blipFill>
        <p:spPr bwMode="auto">
          <a:xfrm>
            <a:off x="422275" y="3184525"/>
            <a:ext cx="4367213" cy="30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Transmission to Unlock Value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84775" y="1462088"/>
            <a:ext cx="3186113" cy="1300162"/>
          </a:xfrm>
        </p:spPr>
        <p:txBody>
          <a:bodyPr/>
          <a:lstStyle/>
          <a:p>
            <a:pPr indent="0" algn="ctr" eaLnBrk="1" hangingPunct="1">
              <a:spcBef>
                <a:spcPts val="0"/>
              </a:spcBef>
              <a:defRPr/>
            </a:pPr>
            <a:r>
              <a:rPr lang="en-US" altLang="ja-JP" sz="2400" u="sng" dirty="0" smtClean="0">
                <a:ea typeface="ＭＳ Ｐゴシック" pitchFamily="34" charset="-128"/>
              </a:rPr>
              <a:t>Milford, Utah</a:t>
            </a:r>
          </a:p>
          <a:p>
            <a:pPr indent="0" algn="ctr" eaLnBrk="1" hangingPunct="1">
              <a:spcBef>
                <a:spcPts val="0"/>
              </a:spcBef>
              <a:defRPr/>
            </a:pPr>
            <a:r>
              <a:rPr lang="en-US" altLang="ja-JP" sz="2400" u="sng" dirty="0" smtClean="0">
                <a:ea typeface="ＭＳ Ｐゴシック" pitchFamily="34" charset="-128"/>
              </a:rPr>
              <a:t>1,000 MW </a:t>
            </a:r>
          </a:p>
          <a:p>
            <a:pPr indent="0" algn="ctr" eaLnBrk="1" hangingPunct="1">
              <a:spcBef>
                <a:spcPts val="0"/>
              </a:spcBef>
              <a:defRPr/>
            </a:pPr>
            <a:r>
              <a:rPr lang="en-US" altLang="ja-JP" sz="2400" u="sng" dirty="0" smtClean="0">
                <a:ea typeface="ＭＳ Ｐゴシック" pitchFamily="34" charset="-128"/>
              </a:rPr>
              <a:t>Generator Lead</a:t>
            </a:r>
          </a:p>
          <a:p>
            <a:pPr eaLnBrk="1" hangingPunct="1">
              <a:spcBef>
                <a:spcPct val="80000"/>
              </a:spcBef>
              <a:defRPr/>
            </a:pPr>
            <a:endParaRPr lang="en-US" altLang="ja-JP" sz="2400" u="sng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80000"/>
              </a:spcBef>
              <a:defRPr/>
            </a:pPr>
            <a:endParaRPr lang="en-US" altLang="ja-JP" sz="2400" u="sng" dirty="0" smtClean="0">
              <a:ea typeface="ＭＳ Ｐゴシック" pitchFamily="34" charset="-128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487738" y="3224213"/>
            <a:ext cx="5246687" cy="287496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679450" y="5129213"/>
            <a:ext cx="2657475" cy="677862"/>
            <a:chOff x="829" y="2131"/>
            <a:chExt cx="1134" cy="347"/>
          </a:xfrm>
        </p:grpSpPr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829" y="2136"/>
              <a:ext cx="1134" cy="34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727075">
                <a:lnSpc>
                  <a:spcPct val="95000"/>
                </a:lnSpc>
              </a:pPr>
              <a:endParaRPr lang="en-US" sz="1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17" name="Oval 9"/>
            <p:cNvSpPr>
              <a:spLocks noChangeAspect="1" noChangeArrowheads="1"/>
            </p:cNvSpPr>
            <p:nvPr/>
          </p:nvSpPr>
          <p:spPr bwMode="auto">
            <a:xfrm>
              <a:off x="1003" y="2173"/>
              <a:ext cx="52" cy="52"/>
            </a:xfrm>
            <a:prstGeom prst="ellipse">
              <a:avLst/>
            </a:prstGeom>
            <a:solidFill>
              <a:srgbClr val="FFD25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pPr algn="ctr" defTabSz="727075">
                <a:lnSpc>
                  <a:spcPct val="95000"/>
                </a:lnSpc>
              </a:pPr>
              <a:endParaRPr lang="en-US" sz="10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>
              <a:off x="896" y="2272"/>
              <a:ext cx="265" cy="0"/>
            </a:xfrm>
            <a:prstGeom prst="line">
              <a:avLst/>
            </a:prstGeom>
            <a:noFill/>
            <a:ln w="12700">
              <a:solidFill>
                <a:srgbClr val="255B89"/>
              </a:solidFill>
              <a:prstDash val="dash"/>
              <a:round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896" y="2320"/>
              <a:ext cx="265" cy="0"/>
            </a:xfrm>
            <a:prstGeom prst="line">
              <a:avLst/>
            </a:prstGeom>
            <a:noFill/>
            <a:ln w="22225">
              <a:solidFill>
                <a:srgbClr val="C23841"/>
              </a:solidFill>
              <a:round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endParaRPr lang="en-US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255" y="2131"/>
              <a:ext cx="6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6800" tIns="64800" rIns="46800" bIns="64800">
              <a:spAutoFit/>
            </a:bodyPr>
            <a:lstStyle/>
            <a:p>
              <a:pPr defTabSz="728663">
                <a:lnSpc>
                  <a:spcPct val="95000"/>
                </a:lnSpc>
                <a:buClr>
                  <a:schemeClr val="bg1"/>
                </a:buClr>
                <a:tabLst>
                  <a:tab pos="4286250" algn="l"/>
                </a:tabLst>
              </a:pPr>
              <a:r>
                <a:rPr lang="en-US" sz="900">
                  <a:latin typeface="Arial" pitchFamily="34" charset="0"/>
                </a:rPr>
                <a:t>First Wind project</a:t>
              </a:r>
            </a:p>
            <a:p>
              <a:pPr defTabSz="728663">
                <a:lnSpc>
                  <a:spcPct val="95000"/>
                </a:lnSpc>
                <a:buClr>
                  <a:schemeClr val="bg1"/>
                </a:buClr>
                <a:tabLst>
                  <a:tab pos="4286250" algn="l"/>
                </a:tabLst>
              </a:pPr>
              <a:r>
                <a:rPr lang="en-US" sz="900">
                  <a:latin typeface="Arial" pitchFamily="34" charset="0"/>
                </a:rPr>
                <a:t>First Wind’s Generator Lead</a:t>
              </a:r>
            </a:p>
            <a:p>
              <a:pPr defTabSz="728663">
                <a:lnSpc>
                  <a:spcPct val="95000"/>
                </a:lnSpc>
                <a:buClr>
                  <a:schemeClr val="bg1"/>
                </a:buClr>
                <a:tabLst>
                  <a:tab pos="4286250" algn="l"/>
                </a:tabLst>
              </a:pPr>
              <a:r>
                <a:rPr lang="en-US" sz="900">
                  <a:latin typeface="Arial" pitchFamily="34" charset="0"/>
                </a:rPr>
                <a:t>Major transmission lines Substations</a:t>
              </a:r>
            </a:p>
          </p:txBody>
        </p:sp>
        <p:sp>
          <p:nvSpPr>
            <p:cNvPr id="17421" name="Rectangle 13"/>
            <p:cNvSpPr>
              <a:spLocks noChangeAspect="1" noChangeArrowheads="1"/>
            </p:cNvSpPr>
            <p:nvPr/>
          </p:nvSpPr>
          <p:spPr bwMode="auto">
            <a:xfrm>
              <a:off x="1003" y="2368"/>
              <a:ext cx="52" cy="52"/>
            </a:xfrm>
            <a:prstGeom prst="rect">
              <a:avLst/>
            </a:prstGeom>
            <a:solidFill>
              <a:srgbClr val="002060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6800" tIns="64800" rIns="46800" bIns="64800" anchor="ctr"/>
            <a:lstStyle/>
            <a:p>
              <a:pPr algn="ctr" defTabSz="727075">
                <a:lnSpc>
                  <a:spcPct val="95000"/>
                </a:lnSpc>
              </a:pPr>
              <a:endParaRPr lang="en-US" sz="10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7414" name="Picture 10" descr="DSC_0118_JPG.jpg"/>
          <p:cNvPicPr>
            <a:picLocks noChangeAspect="1"/>
          </p:cNvPicPr>
          <p:nvPr/>
        </p:nvPicPr>
        <p:blipFill>
          <a:blip r:embed="rId4" cstate="print"/>
          <a:srcRect l="43439" t="3268" b="36636"/>
          <a:stretch>
            <a:fillRect/>
          </a:stretch>
        </p:blipFill>
        <p:spPr bwMode="auto">
          <a:xfrm>
            <a:off x="454025" y="1125538"/>
            <a:ext cx="4221163" cy="314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5" name="AutoShape 2"/>
          <p:cNvSpPr>
            <a:spLocks noChangeAspect="1" noChangeArrowheads="1"/>
          </p:cNvSpPr>
          <p:nvPr/>
        </p:nvSpPr>
        <p:spPr bwMode="auto">
          <a:xfrm>
            <a:off x="122238" y="3054350"/>
            <a:ext cx="55149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Opportunities Under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657350"/>
            <a:ext cx="7821613" cy="30622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Future Generator Lead Opportunities in New England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Oakfield Generator </a:t>
            </a: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Lead 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60 Mile 115kV Gen Lead</a:t>
            </a:r>
          </a:p>
          <a:p>
            <a:pPr lvl="1" eaLnBrk="1" hangingPunct="1">
              <a:defRPr/>
            </a:pPr>
            <a:endParaRPr lang="en-US" sz="2000" dirty="0" smtClean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Major Transmission Projects and Partnerships</a:t>
            </a: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Northeast </a:t>
            </a:r>
            <a:r>
              <a:rPr lang="en-US" sz="2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Energy Link </a:t>
            </a:r>
            <a:endParaRPr lang="en-US" sz="2000" dirty="0" smtClean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230 Mile HVDC Link from Orrington Maine to Tewksbury Mass</a:t>
            </a:r>
            <a:endParaRPr lang="en-US" sz="2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Oakfield Project &amp; Generator Lead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5375" y="1757363"/>
            <a:ext cx="2605088" cy="43386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u="sng" smtClean="0"/>
              <a:t>Oakfield: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150 MW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60 Mile 115kV Line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Corridor and Gen Lead unlock generation potential in the area.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074988" y="5475288"/>
            <a:ext cx="155575" cy="43815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19063" y="2039938"/>
            <a:ext cx="520700" cy="439737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3" cstate="print"/>
          <a:srcRect l="27068" t="26662" r="31380" b="30537"/>
          <a:stretch>
            <a:fillRect/>
          </a:stretch>
        </p:blipFill>
        <p:spPr bwMode="auto">
          <a:xfrm>
            <a:off x="379413" y="1325563"/>
            <a:ext cx="5487987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Northeast Energy Link – National Grid and Bangor Hydro Elec.</a:t>
            </a:r>
          </a:p>
        </p:txBody>
      </p:sp>
      <p:pic>
        <p:nvPicPr>
          <p:cNvPr id="20483" name="Content Placeholder 3" descr="project_overview.pdf - Adobe Acrobat Pro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4011" t="40169" r="16614" b="6532"/>
          <a:stretch>
            <a:fillRect/>
          </a:stretch>
        </p:blipFill>
        <p:spPr>
          <a:xfrm>
            <a:off x="379413" y="1211263"/>
            <a:ext cx="5251450" cy="4773612"/>
          </a:xfrm>
        </p:spPr>
      </p:pic>
      <p:sp>
        <p:nvSpPr>
          <p:cNvPr id="5" name="TextBox 4"/>
          <p:cNvSpPr txBox="1"/>
          <p:nvPr/>
        </p:nvSpPr>
        <p:spPr>
          <a:xfrm>
            <a:off x="5913438" y="1317625"/>
            <a:ext cx="2578100" cy="281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D4D4D"/>
                </a:solidFill>
                <a:latin typeface="+mn-lt"/>
                <a:cs typeface="Arial" charset="0"/>
              </a:rPr>
              <a:t>Northeast Energy Link connects Northern Maine to Massachusetts </a:t>
            </a:r>
          </a:p>
          <a:p>
            <a:pPr>
              <a:defRPr/>
            </a:pPr>
            <a:endParaRPr lang="en-US" sz="1100" dirty="0">
              <a:solidFill>
                <a:srgbClr val="4D4D4D"/>
              </a:solidFill>
              <a:latin typeface="+mn-lt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D4D4D"/>
                </a:solidFill>
                <a:latin typeface="+mn-lt"/>
                <a:cs typeface="Arial" charset="0"/>
              </a:rPr>
              <a:t>$2.2 Billion Investment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D4D4D"/>
                </a:solidFill>
                <a:latin typeface="+mn-lt"/>
                <a:cs typeface="Arial" charset="0"/>
              </a:rPr>
              <a:t>240 Miles of DC line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4D4D4D"/>
                </a:solidFill>
                <a:latin typeface="+mn-lt"/>
                <a:cs typeface="Arial" charset="0"/>
              </a:rPr>
              <a:t>1000 MW of Capacity</a:t>
            </a:r>
          </a:p>
          <a:p>
            <a:pPr marL="285750" indent="-285750">
              <a:defRPr/>
            </a:pPr>
            <a:endParaRPr lang="en-US" sz="1100" dirty="0">
              <a:solidFill>
                <a:srgbClr val="4D4D4D"/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en-US" sz="1100" dirty="0">
              <a:solidFill>
                <a:srgbClr val="4D4D4D"/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279904"/>
            <a:ext cx="8388096" cy="24627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This presentation was given at the 12.9.2011 </a:t>
            </a:r>
            <a:b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New England Electricity Restructuring Roundtable,  </a:t>
            </a:r>
            <a:b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sz="2800" i="1" dirty="0" smtClean="0">
                <a:solidFill>
                  <a:srgbClr val="000000"/>
                </a:solidFill>
                <a:latin typeface="Cambria" pitchFamily="18" charset="0"/>
                <a:hlinkClick r:id="rId2"/>
              </a:rPr>
              <a:t>Renewable Energy-Related Transmission</a:t>
            </a:r>
            <a:br>
              <a:rPr lang="en-US" sz="2800" i="1" dirty="0" smtClean="0">
                <a:solidFill>
                  <a:srgbClr val="000000"/>
                </a:solidFill>
                <a:latin typeface="Cambria" pitchFamily="18" charset="0"/>
                <a:hlinkClick r:id="rId2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mbria" pitchFamily="18" charset="0"/>
                <a:hlinkClick r:id="rId2"/>
              </a:rPr>
              <a:t> for New Englanders: by Land and by Sea</a:t>
            </a:r>
            <a:r>
              <a:rPr lang="en-US" sz="2800" i="1" dirty="0" smtClean="0">
                <a:solidFill>
                  <a:srgbClr val="000000"/>
                </a:solidFill>
                <a:latin typeface="Cambria" pitchFamily="18" charset="0"/>
              </a:rPr>
              <a:t>”</a:t>
            </a:r>
            <a:br>
              <a:rPr lang="en-US" sz="2800" i="1" dirty="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convened and moderated by 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hlinkClick r:id="rId3"/>
              </a:rPr>
              <a:t>Raab Associates, Ltd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. 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3009900" cy="1924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876800"/>
            <a:ext cx="4591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676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irst Wind 2010 theme colors">
      <a:dk1>
        <a:srgbClr val="1C67A8"/>
      </a:dk1>
      <a:lt1>
        <a:srgbClr val="FFFFFF"/>
      </a:lt1>
      <a:dk2>
        <a:srgbClr val="1C67A8"/>
      </a:dk2>
      <a:lt2>
        <a:srgbClr val="1C67A8"/>
      </a:lt2>
      <a:accent1>
        <a:srgbClr val="1C67A8"/>
      </a:accent1>
      <a:accent2>
        <a:srgbClr val="13B5EA"/>
      </a:accent2>
      <a:accent3>
        <a:srgbClr val="8DC63F"/>
      </a:accent3>
      <a:accent4>
        <a:srgbClr val="FEE960"/>
      </a:accent4>
      <a:accent5>
        <a:srgbClr val="2A2D30"/>
      </a:accent5>
      <a:accent6>
        <a:srgbClr val="F8981D"/>
      </a:accent6>
      <a:hlink>
        <a:srgbClr val="0067AC"/>
      </a:hlink>
      <a:folHlink>
        <a:srgbClr val="13B5EA"/>
      </a:folHlink>
    </a:clrScheme>
    <a:fontScheme name="First Wind Font">
      <a:majorFont>
        <a:latin typeface="Tw Cen MT"/>
        <a:ea typeface=""/>
        <a:cs typeface="Arial"/>
      </a:majorFont>
      <a:minorFont>
        <a:latin typeface="Tw Cen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Md BT" pitchFamily="34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4D4D4D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 template 2011 - Option 2">
  <a:themeElements>
    <a:clrScheme name="First Wind Color Scheme">
      <a:dk1>
        <a:srgbClr val="1C67A8"/>
      </a:dk1>
      <a:lt1>
        <a:srgbClr val="FFFFFF"/>
      </a:lt1>
      <a:dk2>
        <a:srgbClr val="1C67A8"/>
      </a:dk2>
      <a:lt2>
        <a:srgbClr val="1C67A8"/>
      </a:lt2>
      <a:accent1>
        <a:srgbClr val="1C67A8"/>
      </a:accent1>
      <a:accent2>
        <a:srgbClr val="67B4E7"/>
      </a:accent2>
      <a:accent3>
        <a:srgbClr val="9EC54D"/>
      </a:accent3>
      <a:accent4>
        <a:srgbClr val="FEE960"/>
      </a:accent4>
      <a:accent5>
        <a:srgbClr val="B0B5BA"/>
      </a:accent5>
      <a:accent6>
        <a:srgbClr val="F8981D"/>
      </a:accent6>
      <a:hlink>
        <a:srgbClr val="1C67A8"/>
      </a:hlink>
      <a:folHlink>
        <a:srgbClr val="67B4E7"/>
      </a:folHlink>
    </a:clrScheme>
    <a:fontScheme name="First Wind">
      <a:majorFont>
        <a:latin typeface="Tw Cen MT"/>
        <a:ea typeface=""/>
        <a:cs typeface="Arial"/>
      </a:majorFont>
      <a:minorFont>
        <a:latin typeface="Tw Cen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Md BT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F0875FF38674EABC6850300FAA9B0" ma:contentTypeVersion="15" ma:contentTypeDescription="Create a new document." ma:contentTypeScope="" ma:versionID="8d9f73aab1ed474f5481621e6ccf2294">
  <xsd:schema xmlns:xsd="http://www.w3.org/2001/XMLSchema" xmlns:p="http://schemas.microsoft.com/office/2006/metadata/properties" xmlns:ns1="http://schemas.microsoft.com/sharepoint/v3" xmlns:ns2="25d90347-658b-40b4-a0eb-f304c7f78e77" targetNamespace="http://schemas.microsoft.com/office/2006/metadata/properties" ma:root="true" ma:fieldsID="0e24328eafb606612858539e60b4c2b7" ns1:_="" ns2:_="">
    <xsd:import namespace="http://schemas.microsoft.com/sharepoint/v3"/>
    <xsd:import namespace="25d90347-658b-40b4-a0eb-f304c7f78e7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SClassNames_2" minOccurs="0"/>
                <xsd:element ref="ns2:CSClassID_2" minOccurs="0"/>
                <xsd:element ref="ns1:CSClassificationMetaXM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CSClassificationMetaXML" ma:index="12" nillable="true" ma:displayName="Classification Date" ma:internalName="CSClassificationMetaXML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25d90347-658b-40b4-a0eb-f304c7f78e77" elementFormDefault="qualified">
    <xsd:import namespace="http://schemas.microsoft.com/office/2006/documentManagement/types"/>
    <xsd:element name="CSClassNames_2" ma:index="10" nillable="true" ma:displayName="FirstWind" ma:internalName="CSClassNames_2" ma:readOnly="false">
      <xsd:simpleType>
        <xsd:restriction base="dms:Unknown"/>
      </xsd:simpleType>
    </xsd:element>
    <xsd:element name="CSClassID_2" ma:index="11" nillable="true" ma:displayName="CSClassID_2" ma:internalName="CSClassID_2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spe:Receivers xmlns:spe="http://schemas.microsoft.com/sharepoint/events">
  <Receiver>
    <Name>ItemUpdatedEventHandlerForConceptSearch</Name>
    <Type>10002</Type>
    <SequenceNumber>10001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ItemCheckedInEventHandlerForConceptSearch</Name>
    <Type>10004</Type>
    <SequenceNumber>10002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ItemUncheckedOutEventHandlerForConceptSearch</Name>
    <Type>10006</Type>
    <SequenceNumber>10003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ItemAddedEventHandlerForConceptSearch</Name>
    <Type>10001</Type>
    <SequenceNumber>10004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ItemFileMovedEventHandlerForConceptSearch</Name>
    <Type>10009</Type>
    <SequenceNumber>10005</SequenceNumber>
    <Assembly>conceptSearching.Sharepoint.ContentTypes, Version=1.0.0.0, Culture=neutral, PublicKeyToken=858f8f13980e4745</Assembly>
    <Class>conceptSearching.Sharepoint.ContentTypes.CSHandleEvent</Class>
    <Data/>
    <Filter/>
  </Receiver>
  <Receiver>
    <Name>ItemDeletedEventHandlerForConceptSearch</Name>
    <Type>10003</Type>
    <SequenceNumber>10006</SequenceNumber>
    <Assembly>conceptSearching.Sharepoint.ContentTypes, Version=1.0.0.0, Culture=neutral, PublicKeyToken=858f8f13980e4745</Assembly>
    <Class>conceptSearching.Sharepoint.ContentTypes.CSHandleEvent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CSClassID_2 xmlns="25d90347-658b-40b4-a0eb-f304c7f78e77">;#3353;#3548;#</CSClassID_2>
    <PublishingExpirationDate xmlns="http://schemas.microsoft.com/sharepoint/v3" xsi:nil="true"/>
    <CSClassNames_2 xmlns="25d90347-658b-40b4-a0eb-f304c7f78e77">;#Presentation;#Communication;#</CSClassNames_2>
    <PublishingStartDate xmlns="http://schemas.microsoft.com/sharepoint/v3" xsi:nil="true"/>
    <CSClassificationMetaXML xmlns="http://schemas.microsoft.com/sharepoint/v3">de297891-3104-46cb-a15b-859ebbb1255d;2010-04-27 15:00:50;AUTOCLASSIFIED;2:2010-04-27 15:00:50|False||AUTOCLASSIFIED|2010-04-27 15:00:50;</CSClassificationMetaXML>
  </documentManagement>
</p:properties>
</file>

<file path=customXml/itemProps1.xml><?xml version="1.0" encoding="utf-8"?>
<ds:datastoreItem xmlns:ds="http://schemas.openxmlformats.org/officeDocument/2006/customXml" ds:itemID="{0808AAD4-2C05-4C46-9527-62ECAE39D7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d90347-658b-40b4-a0eb-f304c7f78e7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7B11F42-3DCB-4E46-9F5A-0F19B2546E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1610C6A-78C4-4A30-A6D2-476F590552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AE889EC-A0EC-48CD-A420-6B94215042F4}">
  <ds:schemaRefs>
    <ds:schemaRef ds:uri="http://schemas.microsoft.com/office/2006/metadata/properties"/>
    <ds:schemaRef ds:uri="25d90347-658b-40b4-a0eb-f304c7f78e7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1971</TotalTime>
  <Words>296</Words>
  <Application>Microsoft Office PowerPoint</Application>
  <PresentationFormat>On-screen Show (4:3)</PresentationFormat>
  <Paragraphs>75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Tw Cen MT</vt:lpstr>
      <vt:lpstr>ＭＳ Ｐゴシック</vt:lpstr>
      <vt:lpstr>Century Gothic</vt:lpstr>
      <vt:lpstr>BankGothic Md BT</vt:lpstr>
      <vt:lpstr>Cambria</vt:lpstr>
      <vt:lpstr>Calibri</vt:lpstr>
      <vt:lpstr>LF_Kai</vt:lpstr>
      <vt:lpstr>Default Theme</vt:lpstr>
      <vt:lpstr>PPT template 2011 - Option 2</vt:lpstr>
      <vt:lpstr>First Wind Northeast Transmission Overview</vt:lpstr>
      <vt:lpstr>First Wind Strategy: Construct Our Own Path to Market</vt:lpstr>
      <vt:lpstr>Transmission to Unlock Value</vt:lpstr>
      <vt:lpstr>Transmission to Unlock Value</vt:lpstr>
      <vt:lpstr>New Opportunities Under Development</vt:lpstr>
      <vt:lpstr>Oakfield Project &amp; Generator Lead</vt:lpstr>
      <vt:lpstr>Northeast Energy Link – National Grid and Bangor Hydro Elec.</vt:lpstr>
      <vt:lpstr>Slide 8</vt:lpstr>
      <vt:lpstr>This presentation was given at the 12.9.2011  New England Electricity Restructuring Roundtable,   “Renewable Energy-Related Transmission  for New Englanders: by Land and by Sea” convened and moderated by Raab Associates, Ltd.   </vt:lpstr>
    </vt:vector>
  </TitlesOfParts>
  <Company>UPC Wind Management, LLC.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 Rita Dolan</dc:creator>
  <cp:lastModifiedBy> </cp:lastModifiedBy>
  <cp:revision>142</cp:revision>
  <dcterms:created xsi:type="dcterms:W3CDTF">2010-01-23T04:22:16Z</dcterms:created>
  <dcterms:modified xsi:type="dcterms:W3CDTF">2011-12-13T17:06:48Z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0x010100343F0875FF38674EABC6850300FAA9B0</vt:lpwstr>
  </property>
</Properties>
</file>